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Img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lnSpc>
                <a:spcPct val="150000"/>
              </a:lnSpc>
            </a:pPr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Click to move the slide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de-DE" sz="2000" spc="-1" strike="noStrike">
                <a:solidFill>
                  <a:srgbClr val="2c3e50"/>
                </a:solidFill>
                <a:latin typeface="Source Sans Pro"/>
              </a:rPr>
              <a:t>Click to edit the notes format</a:t>
            </a:r>
            <a:endParaRPr b="0" lang="de-DE" sz="20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Source Sans Pro Black"/>
              </a:rPr>
              <a:t>&lt;header&gt;</a:t>
            </a:r>
            <a:endParaRPr b="1" lang="de-DE" sz="14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1" lang="de-DE" sz="1400" spc="-1" strike="noStrike">
                <a:solidFill>
                  <a:srgbClr val="000000"/>
                </a:solidFill>
                <a:latin typeface="Source Sans Pro Black"/>
              </a:defRPr>
            </a:lvl1pPr>
          </a:lstStyle>
          <a:p>
            <a:pPr indent="0" algn="r"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Source Sans Pro Black"/>
              </a:rPr>
              <a:t>&lt;date/time&gt;</a:t>
            </a:r>
            <a:endParaRPr b="1" lang="de-DE" sz="14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1" lang="de-DE" sz="1400" spc="-1" strike="noStrike">
                <a:solidFill>
                  <a:srgbClr val="000000"/>
                </a:solidFill>
                <a:latin typeface="Source Sans Pro Black"/>
              </a:defRPr>
            </a:lvl1pPr>
          </a:lstStyle>
          <a:p>
            <a:pPr indent="0">
              <a:buNone/>
            </a:pPr>
            <a:r>
              <a:rPr b="1" lang="de-DE" sz="1400" spc="-1" strike="noStrike">
                <a:solidFill>
                  <a:srgbClr val="000000"/>
                </a:solidFill>
                <a:latin typeface="Source Sans Pro Black"/>
              </a:rPr>
              <a:t>&lt;footer&gt;</a:t>
            </a:r>
            <a:endParaRPr b="1" lang="de-DE" sz="1400" spc="-1" strike="noStrike">
              <a:solidFill>
                <a:srgbClr val="000000"/>
              </a:solidFill>
              <a:latin typeface="Source Sans Pro Black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1" lang="de-DE" sz="1400" spc="-1" strike="noStrike">
                <a:solidFill>
                  <a:srgbClr val="000000"/>
                </a:solidFill>
                <a:latin typeface="Source Sans Pro Black"/>
              </a:defRPr>
            </a:lvl1pPr>
          </a:lstStyle>
          <a:p>
            <a:pPr indent="0" algn="r">
              <a:buNone/>
            </a:pPr>
            <a:fld id="{12196742-1052-49D0-AF76-50C16D9B7763}" type="slidenum">
              <a:rPr b="1" lang="de-DE" sz="1400" spc="-1" strike="noStrike">
                <a:solidFill>
                  <a:srgbClr val="000000"/>
                </a:solidFill>
                <a:latin typeface="Source Sans Pro Black"/>
              </a:rPr>
              <a:t>&lt;number&gt;</a:t>
            </a:fld>
            <a:endParaRPr b="1" lang="de-DE" sz="1400" spc="-1" strike="noStrike">
              <a:solidFill>
                <a:srgbClr val="000000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Img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  <a:ln w="0">
            <a:noFill/>
          </a:ln>
        </p:spPr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Aufteilung des Konzepts: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marL="216000" indent="-216000"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Hardware, Zufallszahlengenerator und Timer -&gt; Kevin.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marL="216000" indent="-216000"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Anzeige, SPI-Schnittstelle -&gt; Jeron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  <a:p>
            <a:pPr marL="216000" indent="-216000">
              <a:buNone/>
            </a:pPr>
            <a:r>
              <a:rPr b="0" lang="de-DE" sz="2000" spc="-1" strike="noStrike">
                <a:solidFill>
                  <a:srgbClr val="000000"/>
                </a:solidFill>
                <a:latin typeface="Source Sans Pro"/>
              </a:rPr>
              <a:t>Timer, Gewinnerauswertung -&gt; Benedikt</a:t>
            </a:r>
            <a:endParaRPr b="0" lang="de-DE" sz="20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Midn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buNone/>
            </a:pPr>
            <a:endParaRPr b="1" lang="de-DE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655"/>
              </a:spcAft>
              <a:buNone/>
            </a:pP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074D44-327B-439C-AD3C-D6426749C1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Midnightblu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buNone/>
            </a:pPr>
            <a:endParaRPr b="1" lang="de-DE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655"/>
              </a:spcAft>
              <a:buNone/>
            </a:pP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B07802C-206A-46FD-B236-3D9B558D48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idnightblu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buNone/>
            </a:pPr>
            <a:endParaRPr b="1" lang="de-DE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22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307956E-1850-4FCD-8A4E-E9BA3B5937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Midnightbl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buNone/>
            </a:pPr>
            <a:endParaRPr b="1" lang="de-DE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655"/>
              </a:spcAft>
              <a:buNone/>
            </a:pP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DCE09A1-2680-4F0E-94F8-9D8C6E53AB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5400000"/>
            <a:ext cx="10080000" cy="270000"/>
          </a:xfrm>
          <a:prstGeom prst="rect">
            <a:avLst/>
          </a:prstGeom>
          <a:solidFill>
            <a:srgbClr val="2c3e50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1" name=""/>
          <p:cNvSpPr/>
          <p:nvPr/>
        </p:nvSpPr>
        <p:spPr>
          <a:xfrm>
            <a:off x="0" y="0"/>
            <a:ext cx="10080000" cy="1215000"/>
          </a:xfrm>
          <a:prstGeom prst="rect">
            <a:avLst/>
          </a:prstGeom>
          <a:solidFill>
            <a:srgbClr val="2c3e50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Click to edit the </a:t>
            </a: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outline text format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lvl="1" marL="864000" indent="-324000">
              <a:spcAft>
                <a:spcPts val="850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de-DE" sz="2100" spc="-1" strike="noStrike">
                <a:solidFill>
                  <a:srgbClr val="2c3e50"/>
                </a:solidFill>
                <a:latin typeface="Source Sans Pro"/>
              </a:rPr>
              <a:t>Second Outline Level</a:t>
            </a:r>
            <a:endParaRPr b="0" lang="de-DE" sz="2100" spc="-1" strike="noStrike">
              <a:solidFill>
                <a:srgbClr val="2c3e50"/>
              </a:solidFill>
              <a:latin typeface="Source Sans Pro"/>
            </a:endParaRPr>
          </a:p>
          <a:p>
            <a:pPr lvl="2" marL="1296000" indent="-288000">
              <a:spcAft>
                <a:spcPts val="635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2c3e50"/>
                </a:solidFill>
                <a:latin typeface="Source Sans Pro"/>
              </a:rPr>
              <a:t>Third Outline Level</a:t>
            </a:r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  <a:p>
            <a:pPr lvl="3" marL="1728000" indent="-216000">
              <a:spcAft>
                <a:spcPts val="425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de-DE" sz="1500" spc="-1" strike="noStrike">
                <a:solidFill>
                  <a:srgbClr val="2c3e50"/>
                </a:solidFill>
                <a:latin typeface="Source Sans Pro"/>
              </a:rPr>
              <a:t>Fourth Outline Level</a:t>
            </a:r>
            <a:endParaRPr b="0" lang="de-DE" sz="1500" spc="-1" strike="noStrike">
              <a:solidFill>
                <a:srgbClr val="2c3e50"/>
              </a:solidFill>
              <a:latin typeface="Source Sans Pro"/>
            </a:endParaRPr>
          </a:p>
          <a:p>
            <a:pPr lvl="4" marL="2160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2c3e50"/>
                </a:solidFill>
                <a:latin typeface="Source Sans Pro"/>
              </a:rPr>
              <a:t>Fifth Outline Level</a:t>
            </a:r>
            <a:endParaRPr b="0" lang="de-DE" sz="1500" spc="-1" strike="noStrike">
              <a:solidFill>
                <a:srgbClr val="2c3e50"/>
              </a:solidFill>
              <a:latin typeface="Source Sans Pro"/>
            </a:endParaRPr>
          </a:p>
          <a:p>
            <a:pPr lvl="5" marL="2592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2c3e50"/>
                </a:solidFill>
                <a:latin typeface="Source Sans Pro"/>
              </a:rPr>
              <a:t>Sixth Outline </a:t>
            </a:r>
            <a:r>
              <a:rPr b="0" lang="de-DE" sz="1500" spc="-1" strike="noStrike">
                <a:solidFill>
                  <a:srgbClr val="2c3e50"/>
                </a:solidFill>
                <a:latin typeface="Source Sans Pro"/>
              </a:rPr>
              <a:t>Level</a:t>
            </a:r>
            <a:endParaRPr b="0" lang="de-DE" sz="1500" spc="-1" strike="noStrike">
              <a:solidFill>
                <a:srgbClr val="2c3e50"/>
              </a:solidFill>
              <a:latin typeface="Source Sans Pro"/>
            </a:endParaRPr>
          </a:p>
          <a:p>
            <a:pPr lvl="6" marL="3024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de-DE" sz="1500" spc="-1" strike="noStrike">
                <a:solidFill>
                  <a:srgbClr val="2c3e50"/>
                </a:solidFill>
                <a:latin typeface="Source Sans Pro"/>
              </a:rPr>
              <a:t>Seventh </a:t>
            </a:r>
            <a:r>
              <a:rPr b="0" lang="de-DE" sz="1500" spc="-1" strike="noStrike">
                <a:solidFill>
                  <a:srgbClr val="2c3e50"/>
                </a:solidFill>
                <a:latin typeface="Source Sans Pro"/>
              </a:rPr>
              <a:t>Outline </a:t>
            </a:r>
            <a:r>
              <a:rPr b="0" lang="de-DE" sz="1500" spc="-1" strike="noStrike">
                <a:solidFill>
                  <a:srgbClr val="2c3e50"/>
                </a:solidFill>
                <a:latin typeface="Source Sans Pro"/>
              </a:rPr>
              <a:t>Level</a:t>
            </a:r>
            <a:endParaRPr b="0" lang="de-DE" sz="15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4" name=""/>
          <p:cNvSpPr/>
          <p:nvPr/>
        </p:nvSpPr>
        <p:spPr>
          <a:xfrm>
            <a:off x="9315000" y="5175000"/>
            <a:ext cx="450000" cy="45000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1" lang="de-DE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>
              <a:buNone/>
            </a:pPr>
            <a:r>
              <a:rPr b="1" lang="de-DE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de-DE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1" lang="de-DE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buNone/>
            </a:pPr>
            <a:r>
              <a:rPr b="1" lang="de-DE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de-DE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sldNum" idx="3"/>
          </p:nvPr>
        </p:nvSpPr>
        <p:spPr>
          <a:xfrm>
            <a:off x="9180000" y="5175000"/>
            <a:ext cx="720000" cy="45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buNone/>
              <a:defRPr b="1" lang="de-DE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buNone/>
            </a:pPr>
            <a:fld id="{E9EC2BCE-68DB-4F4A-946D-08AFC760FCEF}" type="slidenum">
              <a:rPr b="1" lang="de-DE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de-DE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11" name=""/>
          <p:cNvSpPr/>
          <p:nvPr/>
        </p:nvSpPr>
        <p:spPr>
          <a:xfrm>
            <a:off x="0" y="0"/>
            <a:ext cx="10080000" cy="3780000"/>
          </a:xfrm>
          <a:prstGeom prst="rect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283500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50000"/>
              </a:lnSpc>
              <a:buNone/>
            </a:pPr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60000" y="3915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352"/>
          </a:bodyPr>
          <a:p>
            <a:pPr marL="432000" indent="0">
              <a:spcAft>
                <a:spcPts val="655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Click to edit the outline text format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1" marL="864000" indent="0">
              <a:spcAft>
                <a:spcPts val="850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Second Outline 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2" marL="1296000" indent="0">
              <a:spcAft>
                <a:spcPts val="635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Third Outline 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3" marL="1728000" indent="0">
              <a:spcAft>
                <a:spcPts val="425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Fourth Outline 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4" marL="2160000" indent="0">
              <a:spcAft>
                <a:spcPts val="213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Fifth Outline 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5" marL="2592000" indent="0">
              <a:spcAft>
                <a:spcPts val="213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Sixth Outline </a:t>
            </a: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6" marL="3024000" indent="0">
              <a:spcAft>
                <a:spcPts val="213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Seventh </a:t>
            </a: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Outline </a:t>
            </a: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4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1" lang="de-DE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>
              <a:buNone/>
            </a:pPr>
            <a:r>
              <a:rPr b="1" lang="de-DE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de-DE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5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1" lang="de-DE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buNone/>
            </a:pPr>
            <a:r>
              <a:rPr b="1" lang="de-DE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de-DE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6"/>
          </p:nvPr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buNone/>
              <a:defRPr b="1" lang="de-DE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buNone/>
            </a:pPr>
            <a:fld id="{48CDBE64-29ED-44F3-870C-9324E88F7F36}" type="slidenum">
              <a:rPr b="1" lang="de-DE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de-DE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  <p:sldLayoutId id="2147483652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22" name=""/>
          <p:cNvSpPr/>
          <p:nvPr/>
        </p:nvSpPr>
        <p:spPr>
          <a:xfrm>
            <a:off x="2520000" y="1350000"/>
            <a:ext cx="5040000" cy="1890000"/>
          </a:xfrm>
          <a:prstGeom prst="wedgeRectCallout">
            <a:avLst>
              <a:gd name="adj1" fmla="val -34032"/>
              <a:gd name="adj2" fmla="val 132916"/>
            </a:avLst>
          </a:prstGeom>
          <a:solidFill>
            <a:srgbClr val="ffffff"/>
          </a:solidFill>
          <a:ln w="72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0600" rIns="120600" tIns="75600" bIns="75600" anchor="ctr">
            <a:noAutofit/>
          </a:bodyPr>
          <a:p>
            <a:pPr algn="ctr"/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buNone/>
            </a:pPr>
            <a:r>
              <a:rPr b="1" lang="de-DE" sz="2700" spc="-1" strike="noStrike">
                <a:solidFill>
                  <a:srgbClr val="2c3e50"/>
                </a:solidFill>
                <a:latin typeface="Source Sans Pro Black"/>
              </a:rPr>
              <a:t>Click to edit the title text format</a:t>
            </a:r>
            <a:endParaRPr b="1" lang="de-DE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354"/>
          </a:bodyPr>
          <a:p>
            <a:pPr marL="432000" indent="0">
              <a:spcAft>
                <a:spcPts val="655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Click to edit the outline text format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1" marL="864000" indent="0">
              <a:spcAft>
                <a:spcPts val="850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Second Outline 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2" marL="1296000" indent="0">
              <a:spcAft>
                <a:spcPts val="635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Third Outline 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3" marL="1728000" indent="0">
              <a:spcAft>
                <a:spcPts val="425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Fourth Outline 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4" marL="2160000" indent="0">
              <a:spcAft>
                <a:spcPts val="213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Fifth Outline 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5" marL="2592000" indent="0">
              <a:spcAft>
                <a:spcPts val="213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Sixth Outline 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  <a:p>
            <a:pPr lvl="6" marL="3024000" indent="0">
              <a:spcAft>
                <a:spcPts val="213"/>
              </a:spcAft>
            </a:pPr>
            <a:r>
              <a:rPr b="0" lang="de-DE" sz="1500" spc="-1" strike="noStrike">
                <a:solidFill>
                  <a:srgbClr val="ffffff"/>
                </a:solidFill>
                <a:latin typeface="Source Sans Pro"/>
              </a:rPr>
              <a:t>Seventh Outline Level</a:t>
            </a:r>
            <a:endParaRPr b="0" lang="de-DE" sz="15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7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1" lang="de-DE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>
              <a:buNone/>
            </a:pPr>
            <a:r>
              <a:rPr b="1" lang="de-DE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de-DE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8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1" lang="de-DE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buNone/>
            </a:pPr>
            <a:r>
              <a:rPr b="1" lang="de-DE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de-DE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9"/>
          </p:nvPr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buNone/>
              <a:defRPr b="1" lang="de-DE" sz="1800" spc="-1" strike="noStrike">
                <a:solidFill>
                  <a:srgbClr val="ffffff"/>
                </a:solidFill>
                <a:latin typeface="Source Sans Pro Black"/>
              </a:defRPr>
            </a:lvl1pPr>
          </a:lstStyle>
          <a:p>
            <a:pPr indent="0" algn="ctr">
              <a:buNone/>
            </a:pPr>
            <a:fld id="{90EBD6B2-833F-43D8-9D10-6EE144EE9EA6}" type="slidenum">
              <a:rPr b="1" lang="de-DE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de-DE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subTitle"/>
          </p:nvPr>
        </p:nvSpPr>
        <p:spPr>
          <a:xfrm>
            <a:off x="360000" y="3915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2200" spc="-1" strike="noStrike">
                <a:solidFill>
                  <a:srgbClr val="ffffff"/>
                </a:solidFill>
                <a:latin typeface="Source Sans Pro"/>
              </a:rPr>
              <a:t>Projektpräsentation PPL</a:t>
            </a:r>
            <a:endParaRPr b="0" lang="de-DE" sz="2200" spc="-1" strike="noStrike">
              <a:solidFill>
                <a:srgbClr val="ffffff"/>
              </a:solidFill>
              <a:latin typeface="Source Sans Pro"/>
            </a:endParaRPr>
          </a:p>
          <a:p>
            <a:pPr algn="ctr"/>
            <a:r>
              <a:rPr b="0" lang="de-DE" sz="2200" spc="-1" strike="noStrike">
                <a:solidFill>
                  <a:srgbClr val="ffffff"/>
                </a:solidFill>
                <a:latin typeface="Source Sans Pro"/>
              </a:rPr>
              <a:t> </a:t>
            </a:r>
            <a:r>
              <a:rPr b="0" lang="de-DE" sz="2200" spc="-1" strike="noStrike">
                <a:solidFill>
                  <a:srgbClr val="ffffff"/>
                </a:solidFill>
                <a:latin typeface="Source Sans Pro"/>
              </a:rPr>
              <a:t>Kevin Klar und Jeron Fischer</a:t>
            </a:r>
            <a:endParaRPr b="0" lang="de-DE" sz="22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title"/>
          </p:nvPr>
        </p:nvSpPr>
        <p:spPr>
          <a:xfrm>
            <a:off x="360000" y="283500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50000"/>
              </a:lnSpc>
              <a:buNone/>
            </a:pPr>
            <a:r>
              <a:rPr b="1" lang="de-DE" sz="2700" spc="-1" strike="noStrike">
                <a:solidFill>
                  <a:srgbClr val="ffffff"/>
                </a:solidFill>
                <a:latin typeface="Noto Sans Mono Condensed Black"/>
              </a:rPr>
              <a:t>BEAT THE CLOCK</a:t>
            </a:r>
            <a:endParaRPr b="1" lang="de-DE" sz="2700" spc="-1" strike="noStrike">
              <a:solidFill>
                <a:srgbClr val="ffffff"/>
              </a:solidFill>
              <a:latin typeface="Noto Sans Mono Condensed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Peripherie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6921000" y="1440000"/>
            <a:ext cx="2619000" cy="211500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4320000" y="1554840"/>
            <a:ext cx="2281320" cy="186516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sp>
        <p:nvSpPr>
          <p:cNvPr id="68" name=""/>
          <p:cNvSpPr txBox="1"/>
          <p:nvPr/>
        </p:nvSpPr>
        <p:spPr>
          <a:xfrm>
            <a:off x="360000" y="1485000"/>
            <a:ext cx="378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3D gedrucktes Gehäuse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Taster-Entprellung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LC-Display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3427200" y="3747240"/>
            <a:ext cx="3412800" cy="141984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7185600" y="3639960"/>
            <a:ext cx="2174400" cy="158004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AC3307-6B37-4870-B25A-0C07764FCBE6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700000" y="1440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buNone/>
            </a:pPr>
            <a:r>
              <a:rPr b="1" lang="de-DE" sz="2700" spc="-1" strike="noStrike">
                <a:solidFill>
                  <a:srgbClr val="2c3e50"/>
                </a:solidFill>
                <a:latin typeface="Source Sans Pro Black"/>
              </a:rPr>
              <a:t>Fragen?</a:t>
            </a:r>
            <a:endParaRPr b="1" lang="de-DE" sz="27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DDAC0C1-1BC3-4872-8EDE-620CE586559A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Konzeptvorstellung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39" name="" descr=""/>
          <p:cNvPicPr/>
          <p:nvPr/>
        </p:nvPicPr>
        <p:blipFill>
          <a:blip r:embed="rId1"/>
          <a:srcRect l="0" t="19043" r="39331" b="14292"/>
          <a:stretch/>
        </p:blipFill>
        <p:spPr>
          <a:xfrm>
            <a:off x="1542600" y="1451520"/>
            <a:ext cx="6557400" cy="322848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F6C8A7-4FE7-4096-9F24-7D439ED593D2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1600560" y="1440000"/>
            <a:ext cx="6859440" cy="378000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sp>
        <p:nvSpPr>
          <p:cNvPr id="41" name=""/>
          <p:cNvSpPr txBox="1"/>
          <p:nvPr/>
        </p:nvSpPr>
        <p:spPr>
          <a:xfrm>
            <a:off x="360000" y="360000"/>
            <a:ext cx="936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Ablauf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C00E2A-21B4-408C-B85B-C6983B8BFAD8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Ablauf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209240" y="1440000"/>
            <a:ext cx="7661160" cy="378000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403DEB-473D-4CEA-94AC-9A86445DA7ED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Ablauf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4140000" y="1440000"/>
            <a:ext cx="1948320" cy="378000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A2ED58-B3B9-4037-A0AC-C31BFBBDC2D6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Aktueller Zustand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60000" y="1449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Zufallszahlengenerator, Timer, 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0">
              <a:spcAft>
                <a:spcPts val="1057"/>
              </a:spcAft>
              <a:buNone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SPI-Schnittstelle sind simulierbar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Display Ansteuerung simulierbar, jedoch keine Reaktion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Fehlendes Toplevel zu Kombination und Sicherung des </a:t>
            </a: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Spielablaufs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0">
              <a:spcAft>
                <a:spcPts val="1057"/>
              </a:spcAft>
              <a:buNone/>
            </a:pP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rcRect l="4336" t="34689" r="13260" b="30607"/>
          <a:stretch/>
        </p:blipFill>
        <p:spPr>
          <a:xfrm>
            <a:off x="3870000" y="3600000"/>
            <a:ext cx="5130000" cy="161964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A62615-BB71-4C0B-9E6F-DD62229FC441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Ausblick und nächste Schritte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360000" y="1440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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Erstellung der BitMap-Vorlagen für ASCII-Symbole und Designes der Anzeigen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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Toplevel-Datei zur Verbindung der einzelnen Komponenten und Regelung des Spielablaufs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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Aufbau der Hardware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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Testen des Spielablaufs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74C76A-8D50-4EC5-A835-FB69BD6DE17E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Design der Anzeige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rcRect l="0" t="22610" r="0" b="29765"/>
          <a:stretch/>
        </p:blipFill>
        <p:spPr>
          <a:xfrm>
            <a:off x="1334520" y="1800360"/>
            <a:ext cx="7485480" cy="251964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sp>
        <p:nvSpPr>
          <p:cNvPr id="53" name=""/>
          <p:cNvSpPr/>
          <p:nvPr/>
        </p:nvSpPr>
        <p:spPr>
          <a:xfrm>
            <a:off x="1260000" y="4500000"/>
            <a:ext cx="1980000" cy="540000"/>
          </a:xfrm>
          <a:prstGeom prst="rect">
            <a:avLst/>
          </a:prstGeom>
          <a:solidFill>
            <a:srgbClr val="ffffff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de-DE" sz="1800" spc="-1" strike="noStrike">
                <a:solidFill>
                  <a:srgbClr val="2c3e50"/>
                </a:solidFill>
                <a:latin typeface="Source Sans Pro"/>
              </a:rPr>
              <a:t>Ergebnisanzeige</a:t>
            </a:r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54" name=""/>
          <p:cNvSpPr/>
          <p:nvPr/>
        </p:nvSpPr>
        <p:spPr>
          <a:xfrm flipV="1">
            <a:off x="1440000" y="3060000"/>
            <a:ext cx="0" cy="1440000"/>
          </a:xfrm>
          <a:prstGeom prst="line">
            <a:avLst/>
          </a:prstGeom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de-DE" sz="1800" spc="-1" strike="noStrike">
              <a:solidFill>
                <a:srgbClr val="1abc9c"/>
              </a:solidFill>
              <a:latin typeface="Source Sans Pro"/>
            </a:endParaRPr>
          </a:p>
        </p:txBody>
      </p:sp>
      <p:sp>
        <p:nvSpPr>
          <p:cNvPr id="55" name=""/>
          <p:cNvSpPr/>
          <p:nvPr/>
        </p:nvSpPr>
        <p:spPr>
          <a:xfrm>
            <a:off x="1980000" y="2880000"/>
            <a:ext cx="2520000" cy="360000"/>
          </a:xfrm>
          <a:prstGeom prst="rect">
            <a:avLst/>
          </a:prstGeom>
          <a:noFill/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56" name=""/>
          <p:cNvSpPr/>
          <p:nvPr/>
        </p:nvSpPr>
        <p:spPr>
          <a:xfrm flipH="1">
            <a:off x="1440000" y="3060000"/>
            <a:ext cx="540000" cy="0"/>
          </a:xfrm>
          <a:prstGeom prst="line">
            <a:avLst/>
          </a:prstGeom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pPr algn="ctr"/>
            <a:endParaRPr b="0" lang="de-DE" sz="1800" spc="-1" strike="noStrike">
              <a:solidFill>
                <a:srgbClr val="1abc9c"/>
              </a:solidFill>
              <a:latin typeface="Source Sans Pro"/>
            </a:endParaRPr>
          </a:p>
        </p:txBody>
      </p:sp>
      <p:sp>
        <p:nvSpPr>
          <p:cNvPr id="57" name=""/>
          <p:cNvSpPr/>
          <p:nvPr/>
        </p:nvSpPr>
        <p:spPr>
          <a:xfrm>
            <a:off x="1905120" y="3600000"/>
            <a:ext cx="2774880" cy="360000"/>
          </a:xfrm>
          <a:prstGeom prst="rect">
            <a:avLst/>
          </a:prstGeom>
          <a:noFill/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58" name=""/>
          <p:cNvSpPr/>
          <p:nvPr/>
        </p:nvSpPr>
        <p:spPr>
          <a:xfrm>
            <a:off x="3780000" y="4500000"/>
            <a:ext cx="1980000" cy="540000"/>
          </a:xfrm>
          <a:prstGeom prst="rect">
            <a:avLst/>
          </a:prstGeom>
          <a:solidFill>
            <a:srgbClr val="ffffff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de-DE" sz="1800" spc="-1" strike="noStrike">
                <a:solidFill>
                  <a:srgbClr val="2c3e50"/>
                </a:solidFill>
                <a:latin typeface="Source Sans Pro"/>
              </a:rPr>
              <a:t>Statusanzeige</a:t>
            </a:r>
            <a:endParaRPr b="0" lang="de-DE" sz="18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59" name=""/>
          <p:cNvSpPr/>
          <p:nvPr/>
        </p:nvSpPr>
        <p:spPr>
          <a:xfrm flipV="1">
            <a:off x="4860000" y="3780000"/>
            <a:ext cx="0" cy="720000"/>
          </a:xfrm>
          <a:prstGeom prst="line">
            <a:avLst/>
          </a:prstGeom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endParaRPr b="0" lang="de-DE" sz="1800" spc="-1" strike="noStrike">
              <a:solidFill>
                <a:srgbClr val="1abc9c"/>
              </a:solidFill>
              <a:latin typeface="Source Sans Pro"/>
            </a:endParaRPr>
          </a:p>
        </p:txBody>
      </p:sp>
      <p:sp>
        <p:nvSpPr>
          <p:cNvPr id="60" name=""/>
          <p:cNvSpPr/>
          <p:nvPr/>
        </p:nvSpPr>
        <p:spPr>
          <a:xfrm>
            <a:off x="4680000" y="3780000"/>
            <a:ext cx="180000" cy="0"/>
          </a:xfrm>
          <a:prstGeom prst="line">
            <a:avLst/>
          </a:prstGeom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pPr algn="ctr"/>
            <a:endParaRPr b="0" lang="de-DE" sz="1800" spc="-1" strike="noStrike">
              <a:solidFill>
                <a:srgbClr val="1abc9c"/>
              </a:solidFill>
              <a:latin typeface="Source Sans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9E6B2C-375D-4583-A2CD-8F6D0A1AE631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de-DE" sz="2700" spc="-1" strike="noStrike">
                <a:solidFill>
                  <a:srgbClr val="ffffff"/>
                </a:solidFill>
                <a:latin typeface="Source Sans Pro Black"/>
              </a:rPr>
              <a:t>BitMap-Designs für ASCII-Symbole</a:t>
            </a:r>
            <a:endParaRPr b="1" lang="de-DE" sz="27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Register mit Elementanzahl entsprechend der Pixelanzahl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de-DE" sz="2400" spc="-1" strike="noStrike">
                <a:solidFill>
                  <a:srgbClr val="2c3e50"/>
                </a:solidFill>
                <a:latin typeface="Source Sans Pro Semibold"/>
              </a:rPr>
              <a:t>Pro Element zeigen 16 Bit die Farbe im RGB-565-Format an</a:t>
            </a: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0">
              <a:spcAft>
                <a:spcPts val="1057"/>
              </a:spcAft>
              <a:buNone/>
            </a:pPr>
            <a:endParaRPr b="1" lang="de-DE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900000" y="2849760"/>
            <a:ext cx="4419360" cy="219024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5940000" y="3251520"/>
            <a:ext cx="3047760" cy="1428480"/>
          </a:xfrm>
          <a:prstGeom prst="rect">
            <a:avLst/>
          </a:prstGeom>
          <a:ln w="10800">
            <a:solidFill>
              <a:srgbClr val="000000"/>
            </a:solidFill>
            <a:round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3DCF95-3721-421A-88DD-9C02099C7FA4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1097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2025-01-14T09:55:33Z</dcterms:created>
  <dc:creator>Jeron Fischer</dc:creator>
  <dc:description/>
  <dc:language>de-DE</dc:language>
  <cp:lastModifiedBy>Jeron Fischer</cp:lastModifiedBy>
  <dcterms:modified xsi:type="dcterms:W3CDTF">2025-01-16T09:27:00Z</dcterms:modified>
  <cp:revision>6</cp:revision>
  <dc:subject/>
  <dc:title>Midnightblue</dc:title>
</cp:coreProperties>
</file>